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2f7061d4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2f7061d4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40dbba5a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40dbba5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2f7061d4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2f7061d4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It's like a number that tells us how much X-ray beams are blocked or absorbed as they pass through different parts of your body.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40dbb8d5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40dbb8d5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30daae6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30daae6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2f7061d4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2f7061d4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The 2D-UNet architecture is a convolutional neural network framework commonly used in medical image segmentation tasks, designed to capture intricate spatial relationships by employing a U-shaped structure with encoding and decoding pathways, enabling precise pixel-level classification for segmenting structures or regions of interest within medical images.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The UNet++ architecture enhances the 2D-UNet by incorporating nested skip pathways, allowing for even more comprehensive feature extraction and refined segmentation performance in medical image analysis.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ChatGPT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The (multi)ResUNet builds upon the original UNet architecture by integrating residual connections, which enable the model to effectively capture both low-level and high-level features in medical images, enhancing segmentation accuracy and performance by mitigating vanishing gradient issues.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MultiResUNet builds upon the idea of ResUNet but extends it to operate at multiple resolution levels.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>
                <a:solidFill>
                  <a:schemeClr val="dk1"/>
                </a:solidFill>
              </a:rPr>
              <a:t>Both skip and residual connections enable gradients to flow better, but </a:t>
            </a:r>
            <a:r>
              <a:rPr b="1" lang="es">
                <a:solidFill>
                  <a:schemeClr val="dk1"/>
                </a:solidFill>
              </a:rPr>
              <a:t>skip connections directly concatenate or merge features from different layers, while residual connections add the original input to the transformed output</a:t>
            </a:r>
            <a:r>
              <a:rPr lang="es">
                <a:solidFill>
                  <a:schemeClr val="dk1"/>
                </a:solidFill>
              </a:rPr>
              <a:t>, aiding in better gradient propagation and network training.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2f7061d4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2f7061d4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Unet ++ and (Multi)Resnet etc nog done for this challange but for example used for the tumor segmentation where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 Positional Enc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-"/>
            </a:pPr>
            <a:r>
              <a:rPr lang="es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Dataset analytics:	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Char char="-"/>
            </a:pPr>
            <a:r>
              <a:rPr lang="es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mean size and location of fractures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Shape-Aware Rib Fracture Detection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Composite Attention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 Ensemble model of 2.5D → find points to focus on and expand that </a:t>
            </a:r>
            <a:r>
              <a:rPr lang="es"/>
              <a:t>particular</a:t>
            </a:r>
            <a:r>
              <a:rPr lang="es"/>
              <a:t> point to a small 3d volume to look further.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2f7061d4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2f7061d4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RibFrac challenge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Rib fracture detection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4712125" y="3714100"/>
            <a:ext cx="4247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Martijn van Raaphorst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Diego Garcia Cerdas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Luka Wong Chung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Erencan Tatar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Egoitz Gonzalez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</a:t>
            </a:r>
            <a:r>
              <a:rPr lang="es"/>
              <a:t>m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91150" y="1905300"/>
            <a:ext cx="3981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s" sz="1500"/>
              <a:t>RibFrac 2020 challenge</a:t>
            </a:r>
            <a:endParaRPr b="1" sz="15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Detection task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Prediction of a binary segmentation mask </a:t>
            </a:r>
            <a:endParaRPr strike="sngStrike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3D CT scans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300" y="663200"/>
            <a:ext cx="4646625" cy="421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Data statistics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937" y="2469238"/>
            <a:ext cx="3436486" cy="21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387" y="2500125"/>
            <a:ext cx="3225230" cy="21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Approach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 Fixed preprocessing for CT scan</a:t>
            </a:r>
            <a:endParaRPr/>
          </a:p>
          <a:p>
            <a:pPr indent="-298450" lvl="1" marL="914400" rtl="0" algn="l">
              <a:spcBef>
                <a:spcPts val="120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Hounsfield</a:t>
            </a:r>
            <a:r>
              <a:rPr lang="es"/>
              <a:t> (HU) scale → </a:t>
            </a:r>
            <a:r>
              <a:rPr lang="es"/>
              <a:t>(get rid of soft tissue and lungs)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872" y="3158847"/>
            <a:ext cx="6538299" cy="13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Approach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 Fixed preprocessing for CT scan</a:t>
            </a:r>
            <a:endParaRPr/>
          </a:p>
          <a:p>
            <a:pPr indent="-298450" lvl="1" marL="914400" rtl="0" algn="l">
              <a:spcBef>
                <a:spcPts val="120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Hounsfield (HU) scale → (get rid of soft tissue and lungs)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2. Extraction of training patches (with context)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3. Variations on baseline model + hyperparameter-tuning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707425" y="1002175"/>
            <a:ext cx="1252800" cy="50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626275" y="1971750"/>
            <a:ext cx="2712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Extract all .nii files locally.</a:t>
            </a:r>
            <a:endParaRPr/>
          </a:p>
          <a:p>
            <a:pPr indent="-292576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Build CSV listing all available slices.</a:t>
            </a:r>
            <a:endParaRPr/>
          </a:p>
          <a:p>
            <a:pPr indent="-292576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At each epoch, Custom PyTorch Sampler selects equal number of fracture/no-fracture/tissue slices.</a:t>
            </a:r>
            <a:endParaRPr/>
          </a:p>
          <a:p>
            <a:pPr indent="-292576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s"/>
              <a:t>For every slice, randomly select bone coordinate and extract </a:t>
            </a:r>
            <a:r>
              <a:rPr i="1" lang="es"/>
              <a:t>good </a:t>
            </a:r>
            <a:r>
              <a:rPr lang="es"/>
              <a:t>patch.</a:t>
            </a:r>
            <a:endParaRPr/>
          </a:p>
          <a:p>
            <a:pPr indent="-292576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AutoNum type="arabicPeriod"/>
            </a:pPr>
            <a:r>
              <a:rPr lang="es"/>
              <a:t>Resize + random horizontal/vertical flip.</a:t>
            </a:r>
            <a:endParaRPr/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729450" y="1318650"/>
            <a:ext cx="3021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140"/>
              <a:t>2.5D Patch extraction</a:t>
            </a:r>
            <a:endParaRPr sz="2140"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71326" l="2284" r="75003" t="6343"/>
          <a:stretch/>
        </p:blipFill>
        <p:spPr>
          <a:xfrm>
            <a:off x="4436225" y="1183413"/>
            <a:ext cx="1193773" cy="118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71455" l="76550" r="738" t="6214"/>
          <a:stretch/>
        </p:blipFill>
        <p:spPr>
          <a:xfrm>
            <a:off x="7059475" y="1183413"/>
            <a:ext cx="1193773" cy="118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 amt="70000"/>
          </a:blip>
          <a:srcRect b="24364" l="2089" r="75199" t="53305"/>
          <a:stretch/>
        </p:blipFill>
        <p:spPr>
          <a:xfrm>
            <a:off x="3799862" y="2746475"/>
            <a:ext cx="1042525" cy="103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759" l="1953" r="75335" t="76910"/>
          <a:stretch/>
        </p:blipFill>
        <p:spPr>
          <a:xfrm>
            <a:off x="5067926" y="2860175"/>
            <a:ext cx="1042525" cy="103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 amt="70000"/>
          </a:blip>
          <a:srcRect b="24348" l="76605" r="683" t="53321"/>
          <a:stretch/>
        </p:blipFill>
        <p:spPr>
          <a:xfrm>
            <a:off x="6476314" y="2718975"/>
            <a:ext cx="1042525" cy="103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707" l="76516" r="772" t="76962"/>
          <a:stretch/>
        </p:blipFill>
        <p:spPr>
          <a:xfrm>
            <a:off x="7691187" y="2851725"/>
            <a:ext cx="1042525" cy="10360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406700" y="833913"/>
            <a:ext cx="1252800" cy="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2"/>
                </a:solidFill>
              </a:rPr>
              <a:t>Fracture slice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7064763" y="833913"/>
            <a:ext cx="1252800" cy="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2"/>
                </a:solidFill>
              </a:rPr>
              <a:t>No-f</a:t>
            </a:r>
            <a:r>
              <a:rPr lang="es">
                <a:solidFill>
                  <a:schemeClr val="dk2"/>
                </a:solidFill>
              </a:rPr>
              <a:t>racture slice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 amt="80000"/>
          </a:blip>
          <a:srcRect b="24364" l="2089" r="75199" t="53305"/>
          <a:stretch/>
        </p:blipFill>
        <p:spPr>
          <a:xfrm>
            <a:off x="3836712" y="2777075"/>
            <a:ext cx="1042525" cy="103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 amt="90000"/>
          </a:blip>
          <a:srcRect b="24364" l="2089" r="75199" t="53305"/>
          <a:stretch/>
        </p:blipFill>
        <p:spPr>
          <a:xfrm>
            <a:off x="3894837" y="2817050"/>
            <a:ext cx="1042525" cy="103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24364" l="2089" r="75199" t="53305"/>
          <a:stretch/>
        </p:blipFill>
        <p:spPr>
          <a:xfrm>
            <a:off x="3944187" y="2860150"/>
            <a:ext cx="1042525" cy="103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 amt="80000"/>
          </a:blip>
          <a:srcRect b="24348" l="76605" r="683" t="53321"/>
          <a:stretch/>
        </p:blipFill>
        <p:spPr>
          <a:xfrm>
            <a:off x="6516414" y="2754900"/>
            <a:ext cx="1042525" cy="103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 amt="90000"/>
          </a:blip>
          <a:srcRect b="24348" l="76605" r="683" t="53321"/>
          <a:stretch/>
        </p:blipFill>
        <p:spPr>
          <a:xfrm>
            <a:off x="6564814" y="2803325"/>
            <a:ext cx="1042525" cy="103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24348" l="76605" r="683" t="53321"/>
          <a:stretch/>
        </p:blipFill>
        <p:spPr>
          <a:xfrm>
            <a:off x="6613239" y="2851750"/>
            <a:ext cx="1042525" cy="1036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8"/>
          <p:cNvCxnSpPr/>
          <p:nvPr/>
        </p:nvCxnSpPr>
        <p:spPr>
          <a:xfrm>
            <a:off x="5033113" y="2442438"/>
            <a:ext cx="0" cy="16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8"/>
          <p:cNvCxnSpPr/>
          <p:nvPr/>
        </p:nvCxnSpPr>
        <p:spPr>
          <a:xfrm>
            <a:off x="7691163" y="2442438"/>
            <a:ext cx="0" cy="16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755125" y="3960088"/>
            <a:ext cx="1205700" cy="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es" sz="920">
                <a:solidFill>
                  <a:schemeClr val="dk2"/>
                </a:solidFill>
              </a:rPr>
              <a:t>Fracture patch</a:t>
            </a:r>
            <a:br>
              <a:rPr lang="es" sz="920">
                <a:solidFill>
                  <a:schemeClr val="dk2"/>
                </a:solidFill>
              </a:rPr>
            </a:br>
            <a:r>
              <a:rPr lang="es" sz="920">
                <a:solidFill>
                  <a:schemeClr val="dk2"/>
                </a:solidFill>
              </a:rPr>
              <a:t>with context</a:t>
            </a:r>
            <a:endParaRPr sz="920">
              <a:solidFill>
                <a:schemeClr val="dk2"/>
              </a:solidFill>
            </a:endParaRPr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4986338" y="3960088"/>
            <a:ext cx="1205700" cy="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es" sz="920">
                <a:solidFill>
                  <a:schemeClr val="dk2"/>
                </a:solidFill>
              </a:rPr>
              <a:t>Fracture mask</a:t>
            </a:r>
            <a:endParaRPr sz="920">
              <a:solidFill>
                <a:schemeClr val="dk2"/>
              </a:solidFill>
            </a:endParaRPr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7609588" y="3960088"/>
            <a:ext cx="1205700" cy="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es" sz="920">
                <a:solidFill>
                  <a:schemeClr val="dk2"/>
                </a:solidFill>
              </a:rPr>
              <a:t>No-f</a:t>
            </a:r>
            <a:r>
              <a:rPr lang="es" sz="920">
                <a:solidFill>
                  <a:schemeClr val="dk2"/>
                </a:solidFill>
              </a:rPr>
              <a:t>racture mask</a:t>
            </a:r>
            <a:endParaRPr sz="920">
              <a:solidFill>
                <a:schemeClr val="dk2"/>
              </a:solidFill>
            </a:endParaRPr>
          </a:p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6483238" y="3960088"/>
            <a:ext cx="1205700" cy="3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es" sz="920">
                <a:solidFill>
                  <a:schemeClr val="dk2"/>
                </a:solidFill>
              </a:rPr>
              <a:t>No-f</a:t>
            </a:r>
            <a:r>
              <a:rPr lang="es" sz="920">
                <a:solidFill>
                  <a:schemeClr val="dk2"/>
                </a:solidFill>
              </a:rPr>
              <a:t>racture patch</a:t>
            </a:r>
            <a:br>
              <a:rPr lang="es" sz="920">
                <a:solidFill>
                  <a:schemeClr val="dk2"/>
                </a:solidFill>
              </a:rPr>
            </a:br>
            <a:r>
              <a:rPr lang="es" sz="920">
                <a:solidFill>
                  <a:schemeClr val="dk2"/>
                </a:solidFill>
              </a:rPr>
              <a:t>with context</a:t>
            </a:r>
            <a:endParaRPr sz="92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Baseline</a:t>
            </a:r>
            <a:endParaRPr/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2D-UNet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(Multi)ResUNet or UNet ++ </a:t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5231"/>
          <a:stretch/>
        </p:blipFill>
        <p:spPr>
          <a:xfrm>
            <a:off x="8367900" y="0"/>
            <a:ext cx="758743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8317">
            <a:off x="8859187" y="76628"/>
            <a:ext cx="293943" cy="23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146" y="3103376"/>
            <a:ext cx="3049805" cy="18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2350" y="770825"/>
            <a:ext cx="2805551" cy="18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9550" y="3245950"/>
            <a:ext cx="2872984" cy="17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5010250" y="845850"/>
            <a:ext cx="60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Unet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4872700" y="2749375"/>
            <a:ext cx="8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Res</a:t>
            </a:r>
            <a:r>
              <a:rPr lang="es" sz="1100">
                <a:latin typeface="Lato"/>
                <a:ea typeface="Lato"/>
                <a:cs typeface="Lato"/>
                <a:sym typeface="Lato"/>
              </a:rPr>
              <a:t>Unet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1082125" y="2891950"/>
            <a:ext cx="8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Lato"/>
                <a:ea typeface="Lato"/>
                <a:cs typeface="Lato"/>
                <a:sym typeface="Lato"/>
              </a:rPr>
              <a:t>Unet++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Contribution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729450" y="2078875"/>
            <a:ext cx="332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Unet ++ / </a:t>
            </a:r>
            <a:r>
              <a:rPr lang="es"/>
              <a:t>(Multi)ResUnet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2.5D patches with context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Positional</a:t>
            </a:r>
            <a:r>
              <a:rPr lang="es"/>
              <a:t> encoding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difference types of fracture happen in different places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relative x,y,z coordinates of the patch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5472913" y="2217300"/>
            <a:ext cx="34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729450" y="1853850"/>
            <a:ext cx="7688700" cy="30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Week 1-2: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Literature review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Training pipeline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Data visualization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Week 3-4: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s"/>
              <a:t>Data analytics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Implement baseline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Week 4: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Preprocessing pipeline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Evaluation pipeline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s"/>
              <a:t>Train 2D Unet baseline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Week 5: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Implement  + train variations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Week 6: Analyses + report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Week 7: Presentation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"/>
              <a:t>Week 8: Exam</a:t>
            </a:r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